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1662-4E4B-A1F3-2E92-7836577EB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B9E39-5F3E-0F9B-56E5-3CD597126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380A1-D9DA-5468-079B-CE8E0B74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A70A0-5986-1C48-4486-A60DCD37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1EE0-0018-5C00-45A7-A02BD215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13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3FC6-D591-BBB7-B07D-96B42978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A6AD-44C1-21A2-80BF-7EA6D5320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4786-0F98-8859-FC8D-4B4143A5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8D9F-06CA-628C-B3A9-C2B1BD25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140BF-7EA5-944A-4FD1-49BBFCFF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47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A563D-0654-C835-9053-D0D5D0B60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A138E-E978-CEB3-B87C-C3A1A7AD2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BDB6-BC29-6AB9-9A2C-CB33876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93EF-D93A-2CBD-9842-2FEEC29F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57D7-35A0-C384-1057-5B085A47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30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9F76-AA8E-F636-1540-74E2DA7D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F8CC-5530-A3AE-7882-3A8AA62BB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7AA6-4774-8652-3EFA-ED65318C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8371-698F-59AE-C217-525FC78F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A87F-47B3-2187-962F-B320A83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12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34B9-61ED-852C-504D-237ACD24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186F6-2273-72F8-0418-93CAFE79B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B5DD-3828-64D5-1419-AF9FA55F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89C86-2240-1439-3D20-F3426897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5CD1-33E7-ED1E-2B47-2E5DB667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6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D701-EF89-2B4E-E984-785FA9F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7094-F51E-E5DA-AE4F-683729B5A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74401-2F62-AAB9-F2C2-84AEEFDB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56FDB-D3D9-BED2-69FC-16025EBF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26B6-3541-8F5C-9C13-AFC187E4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154B-9554-81EA-A135-42DAF57D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D6A8-E865-47FB-492C-B1DB8EE4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C452E-7336-A5FB-9BD4-0B8AD6BF4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167E3-D6D9-F2DA-B479-AA03AB486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46B7F-F81E-42B9-7C6F-2FF1FE922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E541E-F4AF-0323-4541-FC5B30E8F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1B3ED-26B1-FA88-0DFB-6012FA53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BFC12-1544-89F2-FEAC-7C37CC58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BE06D-2F2E-BC6A-40BE-C6150C4B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819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D882-4A98-FCFF-398B-A51202FC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4D80-3BC7-BC63-6EE1-00DE7ACD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70D37-05A6-75B7-43AB-CC11CF41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BD543-095C-6D24-11F6-C14BFBB5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38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A6F8A-EA9B-5315-0CE0-E89557E8F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61EDC-6280-6863-2BD8-DEBE9442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58EA2-48D6-D3EC-02EB-E9F2067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6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EF62-E8C3-762D-2758-9B8A555B2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37BE6-13C1-AEF0-147E-32FAE8043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543E1-EDC4-73E5-754D-FF15B5E9C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82AAF-6D2E-773D-BA90-9376F609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FABDE-9392-B088-6CB6-8ECFC81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49DFD-7174-33D3-98D2-F7B2B6BC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22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E6E-1410-D69F-64EC-AD292D46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24E4F-0351-0E58-B865-2E879F60C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446EB-DA07-76A0-7EBD-31D33177C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EAA7F-6A3A-5950-CD3F-0127D3FA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3718D-890A-C84A-3555-975BE54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9EFE9-268C-5E65-3D8D-292F73E8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55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1FFE-579E-D572-201F-AEC5D829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690A9-D1ED-930C-57B6-83E662D2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0D98-B95C-E237-5FB4-8F21A0397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02ED-90B3-4B6D-8097-8FF558A77AD0}" type="datetimeFigureOut">
              <a:rPr lang="en-CA" smtClean="0"/>
              <a:t>2025-11-18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BC0B-786A-4D55-3283-BCE3E74BD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3225-599C-EC74-37EF-308A6BB3E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509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-net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5A01-76EA-61A2-BA64-E699E879C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Stanford CS231N Deep Learning for Computer Vision I 2025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9A9CA-60B8-A390-A94F-6B0B13E90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14799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9C42-A3DA-C755-6301-C3506032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3350-FC99-C781-A7D4-B6323D84C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Regularization:</a:t>
            </a:r>
          </a:p>
          <a:p>
            <a:pPr lvl="1"/>
            <a:r>
              <a:rPr lang="en-CA" dirty="0"/>
              <a:t>Data loss:  Model predications should match training data</a:t>
            </a:r>
          </a:p>
          <a:p>
            <a:pPr lvl="1"/>
            <a:r>
              <a:rPr lang="en-CA" dirty="0"/>
              <a:t>Regularization – prevent the model from doing too well on training data</a:t>
            </a:r>
          </a:p>
          <a:p>
            <a:pPr lvl="1"/>
            <a:r>
              <a:rPr lang="en-CA" dirty="0"/>
              <a:t>Occam’s Razor:  among multiple competing </a:t>
            </a:r>
            <a:r>
              <a:rPr lang="en-CA" dirty="0" err="1"/>
              <a:t>hypoetheses</a:t>
            </a:r>
            <a:r>
              <a:rPr lang="en-CA" dirty="0"/>
              <a:t>, the simplest is the best.   William of Ockham 1285-1347</a:t>
            </a:r>
          </a:p>
          <a:p>
            <a:endParaRPr lang="en-CA" dirty="0"/>
          </a:p>
          <a:p>
            <a:pPr lvl="1"/>
            <a:r>
              <a:rPr lang="en-CA" dirty="0"/>
              <a:t>Lambda – regularization strength (hyperparameter)</a:t>
            </a:r>
          </a:p>
          <a:p>
            <a:pPr lvl="1"/>
            <a:r>
              <a:rPr lang="en-CA" dirty="0"/>
              <a:t>L2 Regularization</a:t>
            </a:r>
          </a:p>
          <a:p>
            <a:pPr lvl="1"/>
            <a:r>
              <a:rPr lang="en-CA" dirty="0"/>
              <a:t>L1 Regularization </a:t>
            </a:r>
          </a:p>
          <a:p>
            <a:pPr lvl="1"/>
            <a:r>
              <a:rPr lang="en-CA"/>
              <a:t>Elastic </a:t>
            </a:r>
            <a:r>
              <a:rPr lang="en-CA" dirty="0"/>
              <a:t>net (L1+L2)</a:t>
            </a:r>
          </a:p>
        </p:txBody>
      </p:sp>
    </p:spTree>
    <p:extLst>
      <p:ext uri="{BB962C8B-B14F-4D97-AF65-F5344CB8AC3E}">
        <p14:creationId xmlns:p14="http://schemas.microsoft.com/office/powerpoint/2010/main" val="103178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38F1-7705-E135-33B0-BD9ACAAE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6803B-A131-9808-E803-06E612C6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Why regularize:</a:t>
            </a:r>
          </a:p>
          <a:p>
            <a:pPr lvl="1"/>
            <a:r>
              <a:rPr lang="en-CA" dirty="0"/>
              <a:t>Express preferences over weights</a:t>
            </a:r>
          </a:p>
          <a:p>
            <a:pPr lvl="1"/>
            <a:r>
              <a:rPr lang="en-CA" dirty="0"/>
              <a:t>Make the model simple so it works on test data</a:t>
            </a:r>
          </a:p>
          <a:p>
            <a:pPr lvl="1"/>
            <a:r>
              <a:rPr lang="en-CA" dirty="0"/>
              <a:t>Improve optimization by adding curvature</a:t>
            </a:r>
          </a:p>
          <a:p>
            <a:endParaRPr lang="en-CA" dirty="0"/>
          </a:p>
          <a:p>
            <a:r>
              <a:rPr lang="en-CA" dirty="0"/>
              <a:t>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74041-80AF-79BC-7FCE-3081082A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54" y="3875004"/>
            <a:ext cx="4876800" cy="24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6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A96C19-4BA7-D790-2880-3C0994A9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7" y="523630"/>
            <a:ext cx="11671966" cy="59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9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49020-5B41-02FA-D9AE-F3D2F28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2" y="783984"/>
            <a:ext cx="11751471" cy="52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DFEB2-6F0F-5A63-3618-D0E857D8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1" y="725587"/>
            <a:ext cx="11316677" cy="56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AD5E9-89F3-937C-7E78-ED5E5494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01" y="263082"/>
            <a:ext cx="11421222" cy="6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6AE9C-FDF2-EE81-5DB2-85820D9F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3" y="495716"/>
            <a:ext cx="11706317" cy="58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3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E1BB-3063-AB3D-A9AD-9A8C0A10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61" y="193187"/>
            <a:ext cx="10515600" cy="1325563"/>
          </a:xfrm>
        </p:spPr>
        <p:txBody>
          <a:bodyPr/>
          <a:lstStyle/>
          <a:p>
            <a:r>
              <a:rPr lang="en-CA" dirty="0"/>
              <a:t>Convolutional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479FB-7473-2D51-2780-FCF3841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69" y="1152165"/>
            <a:ext cx="10621108" cy="55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C7AB2-037B-BF62-FA82-5ABF7DEBC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88" y="497874"/>
            <a:ext cx="10674023" cy="55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5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11A1F-B3C6-0C68-1678-A8552C4B3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08" y="691707"/>
            <a:ext cx="10921450" cy="5657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3D85-3AAE-0D38-B463-0D9F2FE839F0}"/>
              </a:ext>
            </a:extLst>
          </p:cNvPr>
          <p:cNvSpPr txBox="1"/>
          <p:nvPr/>
        </p:nvSpPr>
        <p:spPr>
          <a:xfrm>
            <a:off x="461108" y="257908"/>
            <a:ext cx="368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Layes in CNN</a:t>
            </a:r>
          </a:p>
        </p:txBody>
      </p:sp>
    </p:spTree>
    <p:extLst>
      <p:ext uri="{BB962C8B-B14F-4D97-AF65-F5344CB8AC3E}">
        <p14:creationId xmlns:p14="http://schemas.microsoft.com/office/powerpoint/2010/main" val="69964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BFA8-DBCB-A9AF-7648-EDA9832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FA2C-58E8-5993-ABBA-C76D939F1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This lecture covers: </a:t>
            </a:r>
          </a:p>
          <a:p>
            <a:pPr lvl="1"/>
            <a:r>
              <a:rPr lang="en-US" dirty="0"/>
              <a:t>Computer vision overview </a:t>
            </a:r>
          </a:p>
          <a:p>
            <a:pPr lvl="2"/>
            <a:r>
              <a:rPr lang="en-US" dirty="0"/>
              <a:t>ImageNet - </a:t>
            </a:r>
            <a:r>
              <a:rPr lang="en-US" dirty="0">
                <a:hlinkClick r:id="rId2"/>
              </a:rPr>
              <a:t>https://image-net.org/</a:t>
            </a:r>
            <a:endParaRPr lang="en-US" dirty="0"/>
          </a:p>
          <a:p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Topics:</a:t>
            </a:r>
          </a:p>
          <a:p>
            <a:pPr lvl="1"/>
            <a:r>
              <a:rPr lang="en-CA" dirty="0"/>
              <a:t>Deep learning basics</a:t>
            </a:r>
          </a:p>
          <a:p>
            <a:pPr lvl="1"/>
            <a:r>
              <a:rPr lang="en-CA" dirty="0"/>
              <a:t>Perceiving and understanding the visual world</a:t>
            </a:r>
          </a:p>
          <a:p>
            <a:pPr lvl="1"/>
            <a:r>
              <a:rPr lang="en-CA" dirty="0"/>
              <a:t>Generative and interactive visual intelligence</a:t>
            </a:r>
          </a:p>
          <a:p>
            <a:pPr lvl="1"/>
            <a:r>
              <a:rPr lang="en-CA" dirty="0"/>
              <a:t>Human-centered applications and implications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29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AC28-D3A7-FCD7-D56B-CEE9064E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EA66A-E0C5-3B80-3375-F361FAB6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Image classification – a core task in computer vision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Linear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Regularization &amp; Optimization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Neural Networks</a:t>
            </a:r>
          </a:p>
          <a:p>
            <a:pPr lvl="1"/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Perceiving and understanding the visual world</a:t>
            </a:r>
          </a:p>
          <a:p>
            <a:pPr lvl="1"/>
            <a:r>
              <a:rPr lang="en-CA" dirty="0"/>
              <a:t>Tasks  ----- Models</a:t>
            </a:r>
          </a:p>
          <a:p>
            <a:pPr lvl="1"/>
            <a:r>
              <a:rPr lang="en-CA" dirty="0"/>
              <a:t>Tasks beyond image classification</a:t>
            </a:r>
          </a:p>
          <a:p>
            <a:pPr lvl="2"/>
            <a:r>
              <a:rPr lang="en-CA" dirty="0"/>
              <a:t>Semantic segmentation  (sky, grass, tree, cat…)</a:t>
            </a:r>
          </a:p>
          <a:p>
            <a:pPr lvl="2"/>
            <a:r>
              <a:rPr lang="en-CA" dirty="0"/>
              <a:t>Object detection </a:t>
            </a:r>
          </a:p>
          <a:p>
            <a:pPr lvl="2"/>
            <a:r>
              <a:rPr lang="en-CA" dirty="0"/>
              <a:t>Instance segmentation</a:t>
            </a:r>
          </a:p>
          <a:p>
            <a:pPr lvl="2"/>
            <a:r>
              <a:rPr lang="en-CA" dirty="0"/>
              <a:t>Video classification</a:t>
            </a:r>
          </a:p>
          <a:p>
            <a:pPr lvl="2"/>
            <a:r>
              <a:rPr lang="en-CA" dirty="0"/>
              <a:t>Multimodal video understanding</a:t>
            </a:r>
          </a:p>
          <a:p>
            <a:pPr lvl="2"/>
            <a:r>
              <a:rPr lang="en-CA" dirty="0"/>
              <a:t>Visualization &amp;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11412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327C-D7CD-0652-87A0-EB8FF22B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68"/>
            <a:ext cx="10515600" cy="1325563"/>
          </a:xfrm>
        </p:spPr>
        <p:txBody>
          <a:bodyPr/>
          <a:lstStyle/>
          <a:p>
            <a:r>
              <a:rPr lang="en-CA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670ED-D4E4-674C-6990-3C3233A2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246"/>
            <a:ext cx="10515600" cy="4832717"/>
          </a:xfrm>
        </p:spPr>
        <p:txBody>
          <a:bodyPr>
            <a:normAutofit/>
          </a:bodyPr>
          <a:lstStyle/>
          <a:p>
            <a:r>
              <a:rPr lang="en-CA" dirty="0"/>
              <a:t>Models beyond multi-layer perception</a:t>
            </a:r>
          </a:p>
          <a:p>
            <a:r>
              <a:rPr lang="en-CA" dirty="0"/>
              <a:t>Large scale distributed training</a:t>
            </a:r>
          </a:p>
          <a:p>
            <a:pPr lvl="1"/>
            <a:r>
              <a:rPr lang="en-CA" dirty="0"/>
              <a:t>Data parallelism</a:t>
            </a:r>
          </a:p>
          <a:p>
            <a:pPr lvl="1"/>
            <a:r>
              <a:rPr lang="en-CA" dirty="0"/>
              <a:t>Model parallelism</a:t>
            </a:r>
          </a:p>
          <a:p>
            <a:pPr lvl="1"/>
            <a:r>
              <a:rPr lang="en-CA" dirty="0"/>
              <a:t>Synchronous vs. Asynchronous gradient update.</a:t>
            </a:r>
          </a:p>
          <a:p>
            <a:r>
              <a:rPr lang="en-CA" dirty="0"/>
              <a:t>Self-supervised learning</a:t>
            </a:r>
          </a:p>
          <a:p>
            <a:r>
              <a:rPr lang="en-CA" dirty="0"/>
              <a:t>Generative modeling</a:t>
            </a:r>
          </a:p>
          <a:p>
            <a:r>
              <a:rPr lang="en-CA" dirty="0"/>
              <a:t>Image generation using diffusion models</a:t>
            </a:r>
          </a:p>
          <a:p>
            <a:r>
              <a:rPr lang="en-CA" dirty="0"/>
              <a:t>Vision language models</a:t>
            </a:r>
          </a:p>
          <a:p>
            <a:r>
              <a:rPr lang="en-CA" dirty="0"/>
              <a:t>3D vision – robotics </a:t>
            </a:r>
          </a:p>
        </p:txBody>
      </p:sp>
    </p:spTree>
    <p:extLst>
      <p:ext uri="{BB962C8B-B14F-4D97-AF65-F5344CB8AC3E}">
        <p14:creationId xmlns:p14="http://schemas.microsoft.com/office/powerpoint/2010/main" val="193895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68D8-678B-7C46-D30E-6C910C6C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9274F-DFAE-AABE-69C3-23518C98C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18" y="262548"/>
            <a:ext cx="11199181" cy="6077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5AFFA-CB04-CF16-7FDD-D7C6CB1A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47"/>
            <a:ext cx="12192000" cy="61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7600-EDC3-0A2B-4478-713740A2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7E2D3-67ED-064F-91FD-ACF8AC140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Image Classification with Linear Classifiers</a:t>
            </a:r>
          </a:p>
          <a:p>
            <a:pPr lvl="1"/>
            <a:r>
              <a:rPr lang="en-CA" dirty="0"/>
              <a:t>K-nearest neighbour and linear classifier</a:t>
            </a:r>
          </a:p>
          <a:p>
            <a:pPr lvl="1"/>
            <a:endParaRPr lang="en-CA" dirty="0"/>
          </a:p>
          <a:p>
            <a:r>
              <a:rPr lang="en-CA" dirty="0"/>
              <a:t>An Image is a tensor of </a:t>
            </a:r>
            <a:r>
              <a:rPr lang="en-CA" dirty="0" err="1"/>
              <a:t>intergers</a:t>
            </a:r>
            <a:r>
              <a:rPr lang="en-CA" dirty="0"/>
              <a:t> between [0, 255], 3 channel RGB</a:t>
            </a:r>
          </a:p>
          <a:p>
            <a:pPr lvl="1"/>
            <a:r>
              <a:rPr lang="en-CA" dirty="0"/>
              <a:t>All changed if camera moved (view point changed)</a:t>
            </a:r>
          </a:p>
          <a:p>
            <a:pPr lvl="1"/>
            <a:r>
              <a:rPr lang="en-CA" dirty="0"/>
              <a:t>Illumination changes</a:t>
            </a:r>
          </a:p>
          <a:p>
            <a:pPr lvl="1"/>
            <a:r>
              <a:rPr lang="en-CA" dirty="0"/>
              <a:t>Background clutter</a:t>
            </a:r>
          </a:p>
          <a:p>
            <a:pPr lvl="1"/>
            <a:r>
              <a:rPr lang="en-CA" dirty="0"/>
              <a:t>Zoom in &amp; out (scale)</a:t>
            </a:r>
          </a:p>
          <a:p>
            <a:pPr lvl="1"/>
            <a:r>
              <a:rPr lang="en-CA" dirty="0"/>
              <a:t>Occlusion  (hide under a blanket, under coach </a:t>
            </a:r>
            <a:r>
              <a:rPr lang="en-CA" dirty="0" err="1"/>
              <a:t>cusion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Deformation</a:t>
            </a:r>
          </a:p>
          <a:p>
            <a:pPr lvl="1"/>
            <a:r>
              <a:rPr lang="en-CA"/>
              <a:t>Intraclass variation</a:t>
            </a:r>
            <a:endParaRPr lang="en-CA" dirty="0"/>
          </a:p>
          <a:p>
            <a:pPr lvl="1"/>
            <a:r>
              <a:rPr lang="en-CA" dirty="0"/>
              <a:t>Context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568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2207-8C86-B558-80CE-1E6E8398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51A1-F378-5234-AE23-32B1C4A6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92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52DF-6216-E397-47FC-DA824620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6456-C1C4-B73D-0919-9BD1BF40E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Parametric Approach </a:t>
            </a:r>
          </a:p>
          <a:p>
            <a:pPr lvl="1"/>
            <a:r>
              <a:rPr lang="en-CA" sz="1800" dirty="0"/>
              <a:t>F(x, W) = W x + b</a:t>
            </a:r>
          </a:p>
          <a:p>
            <a:pPr lvl="1"/>
            <a:endParaRPr lang="en-CA" dirty="0"/>
          </a:p>
          <a:p>
            <a:r>
              <a:rPr lang="en-CA" sz="2400" dirty="0" err="1"/>
              <a:t>Softmax</a:t>
            </a:r>
            <a:r>
              <a:rPr lang="en-CA" sz="2400" dirty="0"/>
              <a:t> Classifier (Multinomial Logistic Regression)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2C05-1D69-E50C-AABF-A01220A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08" y="3429000"/>
            <a:ext cx="4267827" cy="7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470-BDF0-F62F-73D9-BDFB84C5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61" y="208817"/>
            <a:ext cx="10515600" cy="1325563"/>
          </a:xfrm>
        </p:spPr>
        <p:txBody>
          <a:bodyPr/>
          <a:lstStyle/>
          <a:p>
            <a:r>
              <a:rPr lang="en-CA" dirty="0" err="1"/>
              <a:t>Softmax</a:t>
            </a:r>
            <a:r>
              <a:rPr lang="en-CA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7693A-B644-E2D7-5168-25ED6A082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30" y="1759926"/>
            <a:ext cx="1733062" cy="2519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scores = [</a:t>
            </a:r>
          </a:p>
          <a:p>
            <a:pPr marL="0" indent="0">
              <a:buNone/>
            </a:pPr>
            <a:r>
              <a:rPr lang="en-US" sz="1200" dirty="0"/>
              <a:t>-96.8,    # cat score</a:t>
            </a:r>
          </a:p>
          <a:p>
            <a:pPr marL="0" indent="0">
              <a:buNone/>
            </a:pPr>
            <a:r>
              <a:rPr lang="en-US" sz="1200" dirty="0"/>
              <a:t>437.9,    # dog score</a:t>
            </a:r>
          </a:p>
          <a:p>
            <a:pPr marL="0" indent="0">
              <a:buNone/>
            </a:pPr>
            <a:r>
              <a:rPr lang="en-US" sz="1200" dirty="0"/>
              <a:t>61.95    # ship score</a:t>
            </a:r>
          </a:p>
          <a:p>
            <a:pPr marL="0" indent="0">
              <a:buNone/>
            </a:pPr>
            <a:r>
              <a:rPr lang="en-US" sz="1200" dirty="0"/>
              <a:t>]</a:t>
            </a:r>
          </a:p>
          <a:p>
            <a:endParaRPr lang="en-CA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A0B5C-C001-979B-FFA5-A963C81F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23" y="1421240"/>
            <a:ext cx="530616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340</Words>
  <Application>Microsoft Office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Stanford CS231N Deep Learning for Computer Vision I 2025</vt:lpstr>
      <vt:lpstr>Lecture 1</vt:lpstr>
      <vt:lpstr>Lecture 1</vt:lpstr>
      <vt:lpstr>Lecture 1</vt:lpstr>
      <vt:lpstr>PowerPoint Presentation</vt:lpstr>
      <vt:lpstr>Lecture 2</vt:lpstr>
      <vt:lpstr>K- Nearest Neighbor</vt:lpstr>
      <vt:lpstr>Linear Classifier</vt:lpstr>
      <vt:lpstr>Softmax()</vt:lpstr>
      <vt:lpstr>Lecture 3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Xu, Maojiu [VCH]</dc:creator>
  <cp:lastModifiedBy>Xu, Maojiu [VCH]</cp:lastModifiedBy>
  <cp:revision>11</cp:revision>
  <dcterms:created xsi:type="dcterms:W3CDTF">2025-11-16T03:16:49Z</dcterms:created>
  <dcterms:modified xsi:type="dcterms:W3CDTF">2025-11-19T19:01:31Z</dcterms:modified>
</cp:coreProperties>
</file>